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6" r:id="rId2"/>
    <p:sldId id="257" r:id="rId3"/>
    <p:sldId id="258" r:id="rId4"/>
    <p:sldId id="278" r:id="rId5"/>
    <p:sldId id="275" r:id="rId6"/>
    <p:sldId id="274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20973E-069C-46ED-8EB0-38F2F2167C4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6C4E3BA-69E8-461A-A2B6-4308A6614D48}">
      <dgm:prSet/>
      <dgm:spPr/>
      <dgm:t>
        <a:bodyPr/>
        <a:lstStyle/>
        <a:p>
          <a:r>
            <a:rPr lang="en-US"/>
            <a:t>What is OWASP ZAP?</a:t>
          </a:r>
        </a:p>
      </dgm:t>
    </dgm:pt>
    <dgm:pt modelId="{2F3CCAF2-2D61-411F-8331-D57D6F9BE19F}" type="parTrans" cxnId="{17555E10-0313-4AC8-9B9F-854D9EEC0615}">
      <dgm:prSet/>
      <dgm:spPr/>
      <dgm:t>
        <a:bodyPr/>
        <a:lstStyle/>
        <a:p>
          <a:endParaRPr lang="en-US"/>
        </a:p>
      </dgm:t>
    </dgm:pt>
    <dgm:pt modelId="{E4AD38EB-6801-4A56-8875-01CDD720F9E4}" type="sibTrans" cxnId="{17555E10-0313-4AC8-9B9F-854D9EEC0615}">
      <dgm:prSet/>
      <dgm:spPr/>
      <dgm:t>
        <a:bodyPr/>
        <a:lstStyle/>
        <a:p>
          <a:endParaRPr lang="en-US"/>
        </a:p>
      </dgm:t>
    </dgm:pt>
    <dgm:pt modelId="{DBF604FA-6AC0-47DC-B54E-111E6F12F306}">
      <dgm:prSet/>
      <dgm:spPr/>
      <dgm:t>
        <a:bodyPr/>
        <a:lstStyle/>
        <a:p>
          <a:r>
            <a:rPr lang="en-US"/>
            <a:t>How does OWASP ZAP Work?</a:t>
          </a:r>
        </a:p>
      </dgm:t>
    </dgm:pt>
    <dgm:pt modelId="{7F504EE1-FEB7-4E55-A96D-ED4ED655CF8D}" type="parTrans" cxnId="{3BEEE4B9-3056-48E8-9516-3AE78D609816}">
      <dgm:prSet/>
      <dgm:spPr/>
      <dgm:t>
        <a:bodyPr/>
        <a:lstStyle/>
        <a:p>
          <a:endParaRPr lang="en-US"/>
        </a:p>
      </dgm:t>
    </dgm:pt>
    <dgm:pt modelId="{33524561-37C6-4068-8EB0-6B5970090AD0}" type="sibTrans" cxnId="{3BEEE4B9-3056-48E8-9516-3AE78D609816}">
      <dgm:prSet/>
      <dgm:spPr/>
      <dgm:t>
        <a:bodyPr/>
        <a:lstStyle/>
        <a:p>
          <a:endParaRPr lang="en-US"/>
        </a:p>
      </dgm:t>
    </dgm:pt>
    <dgm:pt modelId="{0A95E4DD-DB18-4D2B-800E-7629C758A2B0}">
      <dgm:prSet/>
      <dgm:spPr/>
      <dgm:t>
        <a:bodyPr/>
        <a:lstStyle/>
        <a:p>
          <a:r>
            <a:rPr lang="en-US"/>
            <a:t>Value of using ZAP</a:t>
          </a:r>
        </a:p>
      </dgm:t>
    </dgm:pt>
    <dgm:pt modelId="{23E6CC26-580C-4BBC-B0F0-739725396B22}" type="parTrans" cxnId="{0EEA7772-5C33-4A71-B4F2-A74DC1B3238A}">
      <dgm:prSet/>
      <dgm:spPr/>
      <dgm:t>
        <a:bodyPr/>
        <a:lstStyle/>
        <a:p>
          <a:endParaRPr lang="en-US"/>
        </a:p>
      </dgm:t>
    </dgm:pt>
    <dgm:pt modelId="{7FE17C42-A984-4C04-B152-459E194E34F9}" type="sibTrans" cxnId="{0EEA7772-5C33-4A71-B4F2-A74DC1B3238A}">
      <dgm:prSet/>
      <dgm:spPr/>
      <dgm:t>
        <a:bodyPr/>
        <a:lstStyle/>
        <a:p>
          <a:endParaRPr lang="en-US"/>
        </a:p>
      </dgm:t>
    </dgm:pt>
    <dgm:pt modelId="{EB433392-7A88-4B29-9BC8-B5B36D3B669B}">
      <dgm:prSet/>
      <dgm:spPr/>
      <dgm:t>
        <a:bodyPr/>
        <a:lstStyle/>
        <a:p>
          <a:r>
            <a:rPr lang="en-US"/>
            <a:t>Features of ZAP</a:t>
          </a:r>
        </a:p>
      </dgm:t>
    </dgm:pt>
    <dgm:pt modelId="{F3302A1A-93AE-465E-B88E-F3FBD17CB6EF}" type="parTrans" cxnId="{BA3C6646-72BC-49C1-A555-FD85FB16BFD5}">
      <dgm:prSet/>
      <dgm:spPr/>
      <dgm:t>
        <a:bodyPr/>
        <a:lstStyle/>
        <a:p>
          <a:endParaRPr lang="en-US"/>
        </a:p>
      </dgm:t>
    </dgm:pt>
    <dgm:pt modelId="{599EA96A-0E77-43EB-9FD1-298A363167F7}" type="sibTrans" cxnId="{BA3C6646-72BC-49C1-A555-FD85FB16BFD5}">
      <dgm:prSet/>
      <dgm:spPr/>
      <dgm:t>
        <a:bodyPr/>
        <a:lstStyle/>
        <a:p>
          <a:endParaRPr lang="en-US"/>
        </a:p>
      </dgm:t>
    </dgm:pt>
    <dgm:pt modelId="{1807B160-AD1A-4D8F-BBD0-8A72D99382EF}" type="pres">
      <dgm:prSet presAssocID="{4420973E-069C-46ED-8EB0-38F2F2167C48}" presName="root" presStyleCnt="0">
        <dgm:presLayoutVars>
          <dgm:dir/>
          <dgm:resizeHandles val="exact"/>
        </dgm:presLayoutVars>
      </dgm:prSet>
      <dgm:spPr/>
    </dgm:pt>
    <dgm:pt modelId="{2349508B-6432-4C8D-9539-B64A047E272D}" type="pres">
      <dgm:prSet presAssocID="{B6C4E3BA-69E8-461A-A2B6-4308A6614D48}" presName="compNode" presStyleCnt="0"/>
      <dgm:spPr/>
    </dgm:pt>
    <dgm:pt modelId="{EE25CD83-BF16-418D-A94D-0A5090AA8F4C}" type="pres">
      <dgm:prSet presAssocID="{B6C4E3BA-69E8-461A-A2B6-4308A6614D4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7C4330B3-5DDE-4659-9D9A-103D9C74D62F}" type="pres">
      <dgm:prSet presAssocID="{B6C4E3BA-69E8-461A-A2B6-4308A6614D48}" presName="spaceRect" presStyleCnt="0"/>
      <dgm:spPr/>
    </dgm:pt>
    <dgm:pt modelId="{72973C08-78D1-4263-BD50-8D5BF64D7BDD}" type="pres">
      <dgm:prSet presAssocID="{B6C4E3BA-69E8-461A-A2B6-4308A6614D48}" presName="textRect" presStyleLbl="revTx" presStyleIdx="0" presStyleCnt="4">
        <dgm:presLayoutVars>
          <dgm:chMax val="1"/>
          <dgm:chPref val="1"/>
        </dgm:presLayoutVars>
      </dgm:prSet>
      <dgm:spPr/>
    </dgm:pt>
    <dgm:pt modelId="{F9898284-C83F-481E-812B-D0A7907DF863}" type="pres">
      <dgm:prSet presAssocID="{E4AD38EB-6801-4A56-8875-01CDD720F9E4}" presName="sibTrans" presStyleCnt="0"/>
      <dgm:spPr/>
    </dgm:pt>
    <dgm:pt modelId="{0BD858F2-3B4A-4E68-9DDD-E6897509D798}" type="pres">
      <dgm:prSet presAssocID="{EB433392-7A88-4B29-9BC8-B5B36D3B669B}" presName="compNode" presStyleCnt="0"/>
      <dgm:spPr/>
    </dgm:pt>
    <dgm:pt modelId="{A3592074-A074-461F-8E2F-52204D8C8423}" type="pres">
      <dgm:prSet presAssocID="{EB433392-7A88-4B29-9BC8-B5B36D3B669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lectrician"/>
        </a:ext>
      </dgm:extLst>
    </dgm:pt>
    <dgm:pt modelId="{57CF65C9-AC73-46CA-A6F6-640BF6AD04F0}" type="pres">
      <dgm:prSet presAssocID="{EB433392-7A88-4B29-9BC8-B5B36D3B669B}" presName="spaceRect" presStyleCnt="0"/>
      <dgm:spPr/>
    </dgm:pt>
    <dgm:pt modelId="{C0AF3857-4515-4B69-B70F-312BD90C69B1}" type="pres">
      <dgm:prSet presAssocID="{EB433392-7A88-4B29-9BC8-B5B36D3B669B}" presName="textRect" presStyleLbl="revTx" presStyleIdx="1" presStyleCnt="4">
        <dgm:presLayoutVars>
          <dgm:chMax val="1"/>
          <dgm:chPref val="1"/>
        </dgm:presLayoutVars>
      </dgm:prSet>
      <dgm:spPr/>
    </dgm:pt>
    <dgm:pt modelId="{F575C299-25BF-49EC-B0BC-50408A32659C}" type="pres">
      <dgm:prSet presAssocID="{599EA96A-0E77-43EB-9FD1-298A363167F7}" presName="sibTrans" presStyleCnt="0"/>
      <dgm:spPr/>
    </dgm:pt>
    <dgm:pt modelId="{46F5E623-F250-4BDD-B3D6-43C3CF5BEEAA}" type="pres">
      <dgm:prSet presAssocID="{DBF604FA-6AC0-47DC-B54E-111E6F12F306}" presName="compNode" presStyleCnt="0"/>
      <dgm:spPr/>
    </dgm:pt>
    <dgm:pt modelId="{CAFDC7A3-54D4-41F8-8F5A-420EF661D78F}" type="pres">
      <dgm:prSet presAssocID="{DBF604FA-6AC0-47DC-B54E-111E6F12F30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1091E1BD-1335-4D96-8E44-75F1612537D9}" type="pres">
      <dgm:prSet presAssocID="{DBF604FA-6AC0-47DC-B54E-111E6F12F306}" presName="spaceRect" presStyleCnt="0"/>
      <dgm:spPr/>
    </dgm:pt>
    <dgm:pt modelId="{3BE54EF9-028D-45C5-BFF9-75E0EFD1ADD5}" type="pres">
      <dgm:prSet presAssocID="{DBF604FA-6AC0-47DC-B54E-111E6F12F306}" presName="textRect" presStyleLbl="revTx" presStyleIdx="2" presStyleCnt="4">
        <dgm:presLayoutVars>
          <dgm:chMax val="1"/>
          <dgm:chPref val="1"/>
        </dgm:presLayoutVars>
      </dgm:prSet>
      <dgm:spPr/>
    </dgm:pt>
    <dgm:pt modelId="{43E7F822-4367-4ED2-A2E0-330120EBB543}" type="pres">
      <dgm:prSet presAssocID="{33524561-37C6-4068-8EB0-6B5970090AD0}" presName="sibTrans" presStyleCnt="0"/>
      <dgm:spPr/>
    </dgm:pt>
    <dgm:pt modelId="{C9D79BCD-FBBB-4245-8A1C-BDA14A3623BB}" type="pres">
      <dgm:prSet presAssocID="{0A95E4DD-DB18-4D2B-800E-7629C758A2B0}" presName="compNode" presStyleCnt="0"/>
      <dgm:spPr/>
    </dgm:pt>
    <dgm:pt modelId="{E093BD94-2EBA-4463-A563-763136BE4599}" type="pres">
      <dgm:prSet presAssocID="{0A95E4DD-DB18-4D2B-800E-7629C758A2B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ising"/>
        </a:ext>
      </dgm:extLst>
    </dgm:pt>
    <dgm:pt modelId="{5431F6D4-6E7C-4243-992F-236F3FC52171}" type="pres">
      <dgm:prSet presAssocID="{0A95E4DD-DB18-4D2B-800E-7629C758A2B0}" presName="spaceRect" presStyleCnt="0"/>
      <dgm:spPr/>
    </dgm:pt>
    <dgm:pt modelId="{CCFB58C4-97FA-45DC-9829-6956E5A7FC0B}" type="pres">
      <dgm:prSet presAssocID="{0A95E4DD-DB18-4D2B-800E-7629C758A2B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CFC510E-6722-4055-BEF1-625295CCEBBC}" type="presOf" srcId="{DBF604FA-6AC0-47DC-B54E-111E6F12F306}" destId="{3BE54EF9-028D-45C5-BFF9-75E0EFD1ADD5}" srcOrd="0" destOrd="0" presId="urn:microsoft.com/office/officeart/2018/2/layout/IconLabelList"/>
    <dgm:cxn modelId="{17555E10-0313-4AC8-9B9F-854D9EEC0615}" srcId="{4420973E-069C-46ED-8EB0-38F2F2167C48}" destId="{B6C4E3BA-69E8-461A-A2B6-4308A6614D48}" srcOrd="0" destOrd="0" parTransId="{2F3CCAF2-2D61-411F-8331-D57D6F9BE19F}" sibTransId="{E4AD38EB-6801-4A56-8875-01CDD720F9E4}"/>
    <dgm:cxn modelId="{CEC3425B-09D9-4EAA-A9A9-2023CA402DCF}" type="presOf" srcId="{0A95E4DD-DB18-4D2B-800E-7629C758A2B0}" destId="{CCFB58C4-97FA-45DC-9829-6956E5A7FC0B}" srcOrd="0" destOrd="0" presId="urn:microsoft.com/office/officeart/2018/2/layout/IconLabelList"/>
    <dgm:cxn modelId="{BA3C6646-72BC-49C1-A555-FD85FB16BFD5}" srcId="{4420973E-069C-46ED-8EB0-38F2F2167C48}" destId="{EB433392-7A88-4B29-9BC8-B5B36D3B669B}" srcOrd="1" destOrd="0" parTransId="{F3302A1A-93AE-465E-B88E-F3FBD17CB6EF}" sibTransId="{599EA96A-0E77-43EB-9FD1-298A363167F7}"/>
    <dgm:cxn modelId="{3A791071-7898-4C9D-B35A-F9D9AC2A2A67}" type="presOf" srcId="{4420973E-069C-46ED-8EB0-38F2F2167C48}" destId="{1807B160-AD1A-4D8F-BBD0-8A72D99382EF}" srcOrd="0" destOrd="0" presId="urn:microsoft.com/office/officeart/2018/2/layout/IconLabelList"/>
    <dgm:cxn modelId="{0EEA7772-5C33-4A71-B4F2-A74DC1B3238A}" srcId="{4420973E-069C-46ED-8EB0-38F2F2167C48}" destId="{0A95E4DD-DB18-4D2B-800E-7629C758A2B0}" srcOrd="3" destOrd="0" parTransId="{23E6CC26-580C-4BBC-B0F0-739725396B22}" sibTransId="{7FE17C42-A984-4C04-B152-459E194E34F9}"/>
    <dgm:cxn modelId="{4C1D1B53-05C7-4DCC-9643-D79B06DBF0F1}" type="presOf" srcId="{B6C4E3BA-69E8-461A-A2B6-4308A6614D48}" destId="{72973C08-78D1-4263-BD50-8D5BF64D7BDD}" srcOrd="0" destOrd="0" presId="urn:microsoft.com/office/officeart/2018/2/layout/IconLabelList"/>
    <dgm:cxn modelId="{3BEEE4B9-3056-48E8-9516-3AE78D609816}" srcId="{4420973E-069C-46ED-8EB0-38F2F2167C48}" destId="{DBF604FA-6AC0-47DC-B54E-111E6F12F306}" srcOrd="2" destOrd="0" parTransId="{7F504EE1-FEB7-4E55-A96D-ED4ED655CF8D}" sibTransId="{33524561-37C6-4068-8EB0-6B5970090AD0}"/>
    <dgm:cxn modelId="{DDC47DE1-E5BD-4605-B5D2-BF957650C372}" type="presOf" srcId="{EB433392-7A88-4B29-9BC8-B5B36D3B669B}" destId="{C0AF3857-4515-4B69-B70F-312BD90C69B1}" srcOrd="0" destOrd="0" presId="urn:microsoft.com/office/officeart/2018/2/layout/IconLabelList"/>
    <dgm:cxn modelId="{9535E56B-8C17-4766-A91A-0EA154D76B8F}" type="presParOf" srcId="{1807B160-AD1A-4D8F-BBD0-8A72D99382EF}" destId="{2349508B-6432-4C8D-9539-B64A047E272D}" srcOrd="0" destOrd="0" presId="urn:microsoft.com/office/officeart/2018/2/layout/IconLabelList"/>
    <dgm:cxn modelId="{D676DA67-2307-4204-ABA2-FD153F79E75E}" type="presParOf" srcId="{2349508B-6432-4C8D-9539-B64A047E272D}" destId="{EE25CD83-BF16-418D-A94D-0A5090AA8F4C}" srcOrd="0" destOrd="0" presId="urn:microsoft.com/office/officeart/2018/2/layout/IconLabelList"/>
    <dgm:cxn modelId="{D2C039AE-2084-4E23-A5AA-020BAC2D0C7C}" type="presParOf" srcId="{2349508B-6432-4C8D-9539-B64A047E272D}" destId="{7C4330B3-5DDE-4659-9D9A-103D9C74D62F}" srcOrd="1" destOrd="0" presId="urn:microsoft.com/office/officeart/2018/2/layout/IconLabelList"/>
    <dgm:cxn modelId="{642D0692-A3F4-4F48-90A6-203D58ACBB9C}" type="presParOf" srcId="{2349508B-6432-4C8D-9539-B64A047E272D}" destId="{72973C08-78D1-4263-BD50-8D5BF64D7BDD}" srcOrd="2" destOrd="0" presId="urn:microsoft.com/office/officeart/2018/2/layout/IconLabelList"/>
    <dgm:cxn modelId="{F7A263C5-6999-4605-AD81-22024944F585}" type="presParOf" srcId="{1807B160-AD1A-4D8F-BBD0-8A72D99382EF}" destId="{F9898284-C83F-481E-812B-D0A7907DF863}" srcOrd="1" destOrd="0" presId="urn:microsoft.com/office/officeart/2018/2/layout/IconLabelList"/>
    <dgm:cxn modelId="{018E3D15-BC01-497E-91FA-48F4F210B1B4}" type="presParOf" srcId="{1807B160-AD1A-4D8F-BBD0-8A72D99382EF}" destId="{0BD858F2-3B4A-4E68-9DDD-E6897509D798}" srcOrd="2" destOrd="0" presId="urn:microsoft.com/office/officeart/2018/2/layout/IconLabelList"/>
    <dgm:cxn modelId="{73A2C660-03A8-49FF-938C-37BC91B2B184}" type="presParOf" srcId="{0BD858F2-3B4A-4E68-9DDD-E6897509D798}" destId="{A3592074-A074-461F-8E2F-52204D8C8423}" srcOrd="0" destOrd="0" presId="urn:microsoft.com/office/officeart/2018/2/layout/IconLabelList"/>
    <dgm:cxn modelId="{2D26DF71-34F4-4900-8E7D-83EB1177FF81}" type="presParOf" srcId="{0BD858F2-3B4A-4E68-9DDD-E6897509D798}" destId="{57CF65C9-AC73-46CA-A6F6-640BF6AD04F0}" srcOrd="1" destOrd="0" presId="urn:microsoft.com/office/officeart/2018/2/layout/IconLabelList"/>
    <dgm:cxn modelId="{D877244D-6FB8-44F1-B511-C5301AD8B95C}" type="presParOf" srcId="{0BD858F2-3B4A-4E68-9DDD-E6897509D798}" destId="{C0AF3857-4515-4B69-B70F-312BD90C69B1}" srcOrd="2" destOrd="0" presId="urn:microsoft.com/office/officeart/2018/2/layout/IconLabelList"/>
    <dgm:cxn modelId="{2F5BEA61-9FB0-4A29-BCDA-F8156F76FDBF}" type="presParOf" srcId="{1807B160-AD1A-4D8F-BBD0-8A72D99382EF}" destId="{F575C299-25BF-49EC-B0BC-50408A32659C}" srcOrd="3" destOrd="0" presId="urn:microsoft.com/office/officeart/2018/2/layout/IconLabelList"/>
    <dgm:cxn modelId="{FD5A0FB6-18F1-4946-BF05-79161871D8D0}" type="presParOf" srcId="{1807B160-AD1A-4D8F-BBD0-8A72D99382EF}" destId="{46F5E623-F250-4BDD-B3D6-43C3CF5BEEAA}" srcOrd="4" destOrd="0" presId="urn:microsoft.com/office/officeart/2018/2/layout/IconLabelList"/>
    <dgm:cxn modelId="{D667BB1C-E8B8-4C5C-BD67-2B57D8F207C0}" type="presParOf" srcId="{46F5E623-F250-4BDD-B3D6-43C3CF5BEEAA}" destId="{CAFDC7A3-54D4-41F8-8F5A-420EF661D78F}" srcOrd="0" destOrd="0" presId="urn:microsoft.com/office/officeart/2018/2/layout/IconLabelList"/>
    <dgm:cxn modelId="{47470EAD-217A-4776-BBF5-4B51F27B7AA2}" type="presParOf" srcId="{46F5E623-F250-4BDD-B3D6-43C3CF5BEEAA}" destId="{1091E1BD-1335-4D96-8E44-75F1612537D9}" srcOrd="1" destOrd="0" presId="urn:microsoft.com/office/officeart/2018/2/layout/IconLabelList"/>
    <dgm:cxn modelId="{9176566D-00D5-461F-A949-AECBBA670B9D}" type="presParOf" srcId="{46F5E623-F250-4BDD-B3D6-43C3CF5BEEAA}" destId="{3BE54EF9-028D-45C5-BFF9-75E0EFD1ADD5}" srcOrd="2" destOrd="0" presId="urn:microsoft.com/office/officeart/2018/2/layout/IconLabelList"/>
    <dgm:cxn modelId="{50B43AD5-B8C4-41AC-96AF-193E72C02D31}" type="presParOf" srcId="{1807B160-AD1A-4D8F-BBD0-8A72D99382EF}" destId="{43E7F822-4367-4ED2-A2E0-330120EBB543}" srcOrd="5" destOrd="0" presId="urn:microsoft.com/office/officeart/2018/2/layout/IconLabelList"/>
    <dgm:cxn modelId="{C9091BD0-6CA3-4C63-981E-B994E554CA86}" type="presParOf" srcId="{1807B160-AD1A-4D8F-BBD0-8A72D99382EF}" destId="{C9D79BCD-FBBB-4245-8A1C-BDA14A3623BB}" srcOrd="6" destOrd="0" presId="urn:microsoft.com/office/officeart/2018/2/layout/IconLabelList"/>
    <dgm:cxn modelId="{D436CA84-21A5-456C-B767-1DB683600B3E}" type="presParOf" srcId="{C9D79BCD-FBBB-4245-8A1C-BDA14A3623BB}" destId="{E093BD94-2EBA-4463-A563-763136BE4599}" srcOrd="0" destOrd="0" presId="urn:microsoft.com/office/officeart/2018/2/layout/IconLabelList"/>
    <dgm:cxn modelId="{9F8D9469-B70F-43E5-97A4-D1FC6B1AE671}" type="presParOf" srcId="{C9D79BCD-FBBB-4245-8A1C-BDA14A3623BB}" destId="{5431F6D4-6E7C-4243-992F-236F3FC52171}" srcOrd="1" destOrd="0" presId="urn:microsoft.com/office/officeart/2018/2/layout/IconLabelList"/>
    <dgm:cxn modelId="{BB6408CA-B459-47CC-872E-7A911CEAA066}" type="presParOf" srcId="{C9D79BCD-FBBB-4245-8A1C-BDA14A3623BB}" destId="{CCFB58C4-97FA-45DC-9829-6956E5A7FC0B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25CD83-BF16-418D-A94D-0A5090AA8F4C}">
      <dsp:nvSpPr>
        <dsp:cNvPr id="0" name=""/>
        <dsp:cNvSpPr/>
      </dsp:nvSpPr>
      <dsp:spPr>
        <a:xfrm>
          <a:off x="739962" y="894533"/>
          <a:ext cx="919749" cy="9197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973C08-78D1-4263-BD50-8D5BF64D7BDD}">
      <dsp:nvSpPr>
        <dsp:cNvPr id="0" name=""/>
        <dsp:cNvSpPr/>
      </dsp:nvSpPr>
      <dsp:spPr>
        <a:xfrm>
          <a:off x="177893" y="2103836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What is OWASP ZAP?</a:t>
          </a:r>
        </a:p>
      </dsp:txBody>
      <dsp:txXfrm>
        <a:off x="177893" y="2103836"/>
        <a:ext cx="2043886" cy="720000"/>
      </dsp:txXfrm>
    </dsp:sp>
    <dsp:sp modelId="{A3592074-A074-461F-8E2F-52204D8C8423}">
      <dsp:nvSpPr>
        <dsp:cNvPr id="0" name=""/>
        <dsp:cNvSpPr/>
      </dsp:nvSpPr>
      <dsp:spPr>
        <a:xfrm>
          <a:off x="3141529" y="894533"/>
          <a:ext cx="919749" cy="9197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AF3857-4515-4B69-B70F-312BD90C69B1}">
      <dsp:nvSpPr>
        <dsp:cNvPr id="0" name=""/>
        <dsp:cNvSpPr/>
      </dsp:nvSpPr>
      <dsp:spPr>
        <a:xfrm>
          <a:off x="2579460" y="2103836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Features of ZAP</a:t>
          </a:r>
        </a:p>
      </dsp:txBody>
      <dsp:txXfrm>
        <a:off x="2579460" y="2103836"/>
        <a:ext cx="2043886" cy="720000"/>
      </dsp:txXfrm>
    </dsp:sp>
    <dsp:sp modelId="{CAFDC7A3-54D4-41F8-8F5A-420EF661D78F}">
      <dsp:nvSpPr>
        <dsp:cNvPr id="0" name=""/>
        <dsp:cNvSpPr/>
      </dsp:nvSpPr>
      <dsp:spPr>
        <a:xfrm>
          <a:off x="5543096" y="894533"/>
          <a:ext cx="919749" cy="9197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E54EF9-028D-45C5-BFF9-75E0EFD1ADD5}">
      <dsp:nvSpPr>
        <dsp:cNvPr id="0" name=""/>
        <dsp:cNvSpPr/>
      </dsp:nvSpPr>
      <dsp:spPr>
        <a:xfrm>
          <a:off x="4981027" y="2103836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How does OWASP ZAP Work?</a:t>
          </a:r>
        </a:p>
      </dsp:txBody>
      <dsp:txXfrm>
        <a:off x="4981027" y="2103836"/>
        <a:ext cx="2043886" cy="720000"/>
      </dsp:txXfrm>
    </dsp:sp>
    <dsp:sp modelId="{E093BD94-2EBA-4463-A563-763136BE4599}">
      <dsp:nvSpPr>
        <dsp:cNvPr id="0" name=""/>
        <dsp:cNvSpPr/>
      </dsp:nvSpPr>
      <dsp:spPr>
        <a:xfrm>
          <a:off x="7944663" y="894533"/>
          <a:ext cx="919749" cy="9197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FB58C4-97FA-45DC-9829-6956E5A7FC0B}">
      <dsp:nvSpPr>
        <dsp:cNvPr id="0" name=""/>
        <dsp:cNvSpPr/>
      </dsp:nvSpPr>
      <dsp:spPr>
        <a:xfrm>
          <a:off x="7382594" y="2103836"/>
          <a:ext cx="204388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Value of using ZAP</a:t>
          </a:r>
        </a:p>
      </dsp:txBody>
      <dsp:txXfrm>
        <a:off x="7382594" y="2103836"/>
        <a:ext cx="2043886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4423" y="802298"/>
            <a:ext cx="8637073" cy="2920713"/>
          </a:xfrm>
        </p:spPr>
        <p:txBody>
          <a:bodyPr bIns="0"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74424" y="3724074"/>
            <a:ext cx="8637072" cy="977621"/>
          </a:xfrm>
        </p:spPr>
        <p:txBody>
          <a:bodyPr tIns="91440" bIns="91440">
            <a:normAutofit/>
          </a:bodyPr>
          <a:lstStyle>
            <a:lvl1pPr marL="0" indent="0" algn="ctr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1579" y="329307"/>
            <a:ext cx="5626774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6834" y="798973"/>
            <a:ext cx="811019" cy="503578"/>
          </a:xfrm>
        </p:spPr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77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6455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7052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518654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30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7790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4423" y="1756130"/>
            <a:ext cx="8643154" cy="1969007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4423" y="3725137"/>
            <a:ext cx="8643154" cy="1093987"/>
          </a:xfrm>
        </p:spPr>
        <p:txBody>
          <a:bodyPr tIns="91440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190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293577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488654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54140" y="2017343"/>
            <a:ext cx="4488654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9920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295603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488794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488794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56025" y="2023003"/>
            <a:ext cx="4488794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56025" y="2821491"/>
            <a:ext cx="4488794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9848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502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458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2961967" cy="2406518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3032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2961967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75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blipFill dpi="0" rotWithShape="1">
              <a:blip r:embed="rId2">
                <a:alphaModFix amt="30000"/>
              </a:blip>
              <a:srcRect/>
              <a:tile tx="0" ty="0" sx="100000" sy="100000" flip="none" algn="ctr"/>
            </a:blip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 extrusionH="76200" contourW="12700" prstMaterial="matte">
              <a:bevelT w="152400" h="50800" prst="softRound"/>
              <a:extrusionClr>
                <a:schemeClr val="tx2"/>
              </a:extrusionClr>
              <a:contourClr>
                <a:schemeClr val="bg2"/>
              </a:contourClr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38100" cmpd="sng">
              <a:solidFill>
                <a:schemeClr val="tx2">
                  <a:lumMod val="25000"/>
                </a:schemeClr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2"/>
            <a:ext cx="5532328" cy="1922299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50000"/>
              <a:lumOff val="50000"/>
              <a:alpha val="80000"/>
            </a:schemeClr>
          </a:solidFill>
          <a:ln w="9525" cap="sq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3200" dirty="0"/>
            </a:lvl1pPr>
          </a:lstStyle>
          <a:p>
            <a:pPr lvl="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059600"/>
            <a:ext cx="5524404" cy="2090134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1237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291215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29121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42079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BF315-649E-4F70-85DF-B5F3E72FAF92}" type="datetimeFigureOut">
              <a:rPr lang="en-US" smtClean="0"/>
              <a:t>4/30/2020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626774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B8B6DFBE-5EDA-4D4F-A6E3-4C1EFFB30D18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0715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25DF0498-61ED-47EC-A727-98534E08D2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1961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8310CF-18AB-4E8B-8AE8-EEB731C3BE3B}"/>
              </a:ext>
            </a:extLst>
          </p:cNvPr>
          <p:cNvSpPr txBox="1"/>
          <p:nvPr/>
        </p:nvSpPr>
        <p:spPr>
          <a:xfrm>
            <a:off x="4976636" y="992221"/>
            <a:ext cx="6247308" cy="4873558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OWASP Zed Attack Proxy (ZAP)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9AB5B-B4B6-4327-B802-4EA8840FF98C}"/>
              </a:ext>
            </a:extLst>
          </p:cNvPr>
          <p:cNvSpPr txBox="1"/>
          <p:nvPr/>
        </p:nvSpPr>
        <p:spPr>
          <a:xfrm>
            <a:off x="3611216" y="5582722"/>
            <a:ext cx="49695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000" b="1" i="1" dirty="0"/>
              <a:t>Self-Learning </a:t>
            </a:r>
            <a:endParaRPr lang="en-US" sz="2000" b="1" i="1"/>
          </a:p>
        </p:txBody>
      </p:sp>
    </p:spTree>
    <p:extLst>
      <p:ext uri="{BB962C8B-B14F-4D97-AF65-F5344CB8AC3E}">
        <p14:creationId xmlns:p14="http://schemas.microsoft.com/office/powerpoint/2010/main" val="1851790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066EB6-6EBB-43E7-A3FC-C8D904ED89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-277" b="3889"/>
          <a:stretch/>
        </p:blipFill>
        <p:spPr>
          <a:xfrm>
            <a:off x="929503" y="797501"/>
            <a:ext cx="9077325" cy="492161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1A10537-59D6-4190-93E1-1F80E66FD96C}"/>
              </a:ext>
            </a:extLst>
          </p:cNvPr>
          <p:cNvGrpSpPr/>
          <p:nvPr/>
        </p:nvGrpSpPr>
        <p:grpSpPr>
          <a:xfrm>
            <a:off x="5214696" y="643191"/>
            <a:ext cx="4001548" cy="855422"/>
            <a:chOff x="5553513" y="1207887"/>
            <a:chExt cx="4001548" cy="85542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1430AD2-4FAA-42F4-A76F-F4B8123044C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513" y="1635598"/>
              <a:ext cx="1803632" cy="2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2B97293-86D0-4507-A07A-75F0496B50D8}"/>
                </a:ext>
              </a:extLst>
            </p:cNvPr>
            <p:cNvSpPr/>
            <p:nvPr/>
          </p:nvSpPr>
          <p:spPr>
            <a:xfrm>
              <a:off x="7357145" y="1207887"/>
              <a:ext cx="2197916" cy="8554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146EDC-8F87-4677-B9B6-24ABD6C58E79}"/>
                </a:ext>
              </a:extLst>
            </p:cNvPr>
            <p:cNvSpPr txBox="1"/>
            <p:nvPr/>
          </p:nvSpPr>
          <p:spPr>
            <a:xfrm>
              <a:off x="7712977" y="1445098"/>
              <a:ext cx="1447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Select to open Proxy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58736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C5646-8000-42E6-BD7D-771209BA8D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409" t="277" b="4024"/>
          <a:stretch/>
        </p:blipFill>
        <p:spPr>
          <a:xfrm>
            <a:off x="1471613" y="350852"/>
            <a:ext cx="9248774" cy="501967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E8C674E-0066-4A42-8682-5E7C1CEB26A2}"/>
              </a:ext>
            </a:extLst>
          </p:cNvPr>
          <p:cNvGrpSpPr/>
          <p:nvPr/>
        </p:nvGrpSpPr>
        <p:grpSpPr>
          <a:xfrm>
            <a:off x="6477438" y="160137"/>
            <a:ext cx="4001548" cy="908756"/>
            <a:chOff x="5553513" y="1207887"/>
            <a:chExt cx="4001548" cy="908756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3104FCE-0E34-49D0-B3D9-B64CC65C8D2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513" y="1635598"/>
              <a:ext cx="1803632" cy="2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FCC14BE-1E3F-4B74-BDAA-6CB8DA4DF061}"/>
                </a:ext>
              </a:extLst>
            </p:cNvPr>
            <p:cNvSpPr/>
            <p:nvPr/>
          </p:nvSpPr>
          <p:spPr>
            <a:xfrm>
              <a:off x="7357145" y="1207887"/>
              <a:ext cx="2197916" cy="8554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40DA30-6E27-40B6-B3CB-6BE1244E4119}"/>
                </a:ext>
              </a:extLst>
            </p:cNvPr>
            <p:cNvSpPr txBox="1"/>
            <p:nvPr/>
          </p:nvSpPr>
          <p:spPr>
            <a:xfrm>
              <a:off x="7712977" y="1377979"/>
              <a:ext cx="144780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Proxy opens in Mozilla. Add website you want </a:t>
              </a:r>
              <a:r>
                <a:rPr lang="en-US" sz="1050" b="1" dirty="0"/>
                <a:t>to scan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6437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188E0E-3051-451C-9940-A7F5022BD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78" b="3334"/>
          <a:stretch/>
        </p:blipFill>
        <p:spPr>
          <a:xfrm>
            <a:off x="1352716" y="347445"/>
            <a:ext cx="94865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85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6921DD1-1317-446E-AA8C-484D925D48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556" b="3333"/>
          <a:stretch/>
        </p:blipFill>
        <p:spPr>
          <a:xfrm>
            <a:off x="1603283" y="393234"/>
            <a:ext cx="8985434" cy="4857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050B637-C733-4E60-85F5-0EFE7D08AAB6}"/>
              </a:ext>
            </a:extLst>
          </p:cNvPr>
          <p:cNvGrpSpPr/>
          <p:nvPr/>
        </p:nvGrpSpPr>
        <p:grpSpPr>
          <a:xfrm>
            <a:off x="5153463" y="950712"/>
            <a:ext cx="4001548" cy="855422"/>
            <a:chOff x="5553513" y="1207887"/>
            <a:chExt cx="4001548" cy="85542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B6F00A2-FBBD-49DC-B600-6E0714BE86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513" y="1635598"/>
              <a:ext cx="1803632" cy="2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51FCC9D3-3493-4735-ACC5-5AC088B4357C}"/>
                </a:ext>
              </a:extLst>
            </p:cNvPr>
            <p:cNvSpPr/>
            <p:nvPr/>
          </p:nvSpPr>
          <p:spPr>
            <a:xfrm>
              <a:off x="7357145" y="1207887"/>
              <a:ext cx="2197916" cy="8554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A5577A-9ACB-4A0B-8F8C-C92DE8121E89}"/>
                </a:ext>
              </a:extLst>
            </p:cNvPr>
            <p:cNvSpPr txBox="1"/>
            <p:nvPr/>
          </p:nvSpPr>
          <p:spPr>
            <a:xfrm>
              <a:off x="7712977" y="1445098"/>
              <a:ext cx="14478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Select Active Scan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34481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5EA87F-F3E6-4F3A-BAB3-8DCCB9E32C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-832" b="5833"/>
          <a:stretch/>
        </p:blipFill>
        <p:spPr>
          <a:xfrm>
            <a:off x="1408141" y="283478"/>
            <a:ext cx="9375717" cy="501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893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59E3D5-8F7D-4B79-89AA-6A21EB480F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833" b="3333"/>
          <a:stretch/>
        </p:blipFill>
        <p:spPr>
          <a:xfrm>
            <a:off x="1323975" y="371212"/>
            <a:ext cx="9544050" cy="51448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5F99B5D-4439-4F68-9659-DF569A49FD6A}"/>
              </a:ext>
            </a:extLst>
          </p:cNvPr>
          <p:cNvGrpSpPr/>
          <p:nvPr/>
        </p:nvGrpSpPr>
        <p:grpSpPr>
          <a:xfrm>
            <a:off x="5753538" y="1855587"/>
            <a:ext cx="4001548" cy="855422"/>
            <a:chOff x="5553513" y="1207887"/>
            <a:chExt cx="4001548" cy="85542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2FDDE88-90C4-4DF4-9988-63AE41C3452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513" y="1635598"/>
              <a:ext cx="1803632" cy="2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A7D087B-24A3-44A4-8B1F-DE064E0159CE}"/>
                </a:ext>
              </a:extLst>
            </p:cNvPr>
            <p:cNvSpPr/>
            <p:nvPr/>
          </p:nvSpPr>
          <p:spPr>
            <a:xfrm>
              <a:off x="7357145" y="1207887"/>
              <a:ext cx="2197916" cy="8554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90A5891-193E-4C47-976B-B671484188AF}"/>
                </a:ext>
              </a:extLst>
            </p:cNvPr>
            <p:cNvSpPr txBox="1"/>
            <p:nvPr/>
          </p:nvSpPr>
          <p:spPr>
            <a:xfrm>
              <a:off x="7712977" y="1445098"/>
              <a:ext cx="1447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Active Scanning progress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784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789CD0-683F-4F50-9BD2-591692C424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b="3611"/>
          <a:stretch/>
        </p:blipFill>
        <p:spPr>
          <a:xfrm>
            <a:off x="1452562" y="403458"/>
            <a:ext cx="9286875" cy="503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8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C40BED-F70B-4B6E-93F6-E0F3C84D6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-278" b="3055"/>
          <a:stretch/>
        </p:blipFill>
        <p:spPr>
          <a:xfrm>
            <a:off x="1104900" y="87514"/>
            <a:ext cx="10171610" cy="556259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66727C-49DA-4711-AF15-48040F61D4F4}"/>
              </a:ext>
            </a:extLst>
          </p:cNvPr>
          <p:cNvGrpSpPr/>
          <p:nvPr/>
        </p:nvGrpSpPr>
        <p:grpSpPr>
          <a:xfrm>
            <a:off x="2857938" y="0"/>
            <a:ext cx="4001548" cy="855422"/>
            <a:chOff x="5553513" y="1207887"/>
            <a:chExt cx="4001548" cy="85542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E17C0D42-5154-4035-9D42-60C024C4DEE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513" y="1635598"/>
              <a:ext cx="1803632" cy="2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8FA9A09-6A9C-4523-98D4-686ACF15F7AE}"/>
                </a:ext>
              </a:extLst>
            </p:cNvPr>
            <p:cNvSpPr/>
            <p:nvPr/>
          </p:nvSpPr>
          <p:spPr>
            <a:xfrm>
              <a:off x="7357145" y="1207887"/>
              <a:ext cx="2197916" cy="8554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FA72EE5-F5D6-45D0-8D00-3DB1635F841C}"/>
                </a:ext>
              </a:extLst>
            </p:cNvPr>
            <p:cNvSpPr txBox="1"/>
            <p:nvPr/>
          </p:nvSpPr>
          <p:spPr>
            <a:xfrm>
              <a:off x="7712977" y="1427849"/>
              <a:ext cx="1447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b="1" dirty="0">
                  <a:solidFill>
                    <a:schemeClr val="bg1"/>
                  </a:solidFill>
                </a:rPr>
                <a:t>Select Generate as a HTML report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55181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56E051-DB31-4ADB-9AAE-419072A006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-832" b="3333"/>
          <a:stretch/>
        </p:blipFill>
        <p:spPr>
          <a:xfrm>
            <a:off x="1319931" y="231309"/>
            <a:ext cx="9552137" cy="523875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86E490E-00AF-4747-87BE-F7BA03D1BAFA}"/>
              </a:ext>
            </a:extLst>
          </p:cNvPr>
          <p:cNvGrpSpPr/>
          <p:nvPr/>
        </p:nvGrpSpPr>
        <p:grpSpPr>
          <a:xfrm>
            <a:off x="7144188" y="2246112"/>
            <a:ext cx="4001548" cy="855422"/>
            <a:chOff x="5553513" y="1207887"/>
            <a:chExt cx="4001548" cy="85542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099C08DA-BC98-4BD4-BEED-793E0A7B9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513" y="1635598"/>
              <a:ext cx="1803632" cy="2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883E2B0-674A-4E6B-9CD3-2855F052FDF2}"/>
                </a:ext>
              </a:extLst>
            </p:cNvPr>
            <p:cNvSpPr/>
            <p:nvPr/>
          </p:nvSpPr>
          <p:spPr>
            <a:xfrm>
              <a:off x="7357145" y="1207887"/>
              <a:ext cx="2197916" cy="8554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A3BC3B9-D5ED-4AFD-985D-A07714F3E98C}"/>
                </a:ext>
              </a:extLst>
            </p:cNvPr>
            <p:cNvSpPr txBox="1"/>
            <p:nvPr/>
          </p:nvSpPr>
          <p:spPr>
            <a:xfrm>
              <a:off x="7712977" y="1445098"/>
              <a:ext cx="1447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Save file to your location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4143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1F0ED2-D4BF-42CC-9381-5EB4F6EE11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78" b="3056"/>
          <a:stretch/>
        </p:blipFill>
        <p:spPr>
          <a:xfrm>
            <a:off x="1252483" y="214530"/>
            <a:ext cx="9687033" cy="526732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6040EC5-0C04-480C-8FAB-A2BCBB093760}"/>
              </a:ext>
            </a:extLst>
          </p:cNvPr>
          <p:cNvGrpSpPr/>
          <p:nvPr/>
        </p:nvGrpSpPr>
        <p:grpSpPr>
          <a:xfrm>
            <a:off x="5553513" y="1207887"/>
            <a:ext cx="4001548" cy="855422"/>
            <a:chOff x="5553513" y="1207887"/>
            <a:chExt cx="4001548" cy="85542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1D123DD5-95FA-4194-A001-8A1CA4482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513" y="1635598"/>
              <a:ext cx="1803632" cy="2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4D8C3C9-98F8-416E-9BC4-F02DE0D92366}"/>
                </a:ext>
              </a:extLst>
            </p:cNvPr>
            <p:cNvSpPr/>
            <p:nvPr/>
          </p:nvSpPr>
          <p:spPr>
            <a:xfrm>
              <a:off x="7357145" y="1207887"/>
              <a:ext cx="2197916" cy="8554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C6512D-94B5-4063-B478-E43A5D22A4DB}"/>
                </a:ext>
              </a:extLst>
            </p:cNvPr>
            <p:cNvSpPr txBox="1"/>
            <p:nvPr/>
          </p:nvSpPr>
          <p:spPr>
            <a:xfrm>
              <a:off x="7357145" y="1445098"/>
              <a:ext cx="2197915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number of alerts categorized by risk level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405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83EAA59-24DC-4627-AB66-12602B762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7D7E9F-40E2-421F-8428-EF1ED3BD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928F44-8AA2-4E03-A7D3-F2A035E975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A538C7E5-0116-453C-9CD0-757E1C972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55E3F5-39D9-4ABF-BFA5-232E87111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30874" y="1996645"/>
            <a:ext cx="960327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Rectangle 40">
            <a:extLst>
              <a:ext uri="{FF2B5EF4-FFF2-40B4-BE49-F238E27FC236}">
                <a16:creationId xmlns:a16="http://schemas.microsoft.com/office/drawing/2014/main" id="{EB09849A-7D0C-4F36-A0D6-6BD64C50E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19476"/>
            <a:ext cx="12192000" cy="48385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aphicFrame>
        <p:nvGraphicFramePr>
          <p:cNvPr id="26" name="TextBox 1">
            <a:extLst>
              <a:ext uri="{FF2B5EF4-FFF2-40B4-BE49-F238E27FC236}">
                <a16:creationId xmlns:a16="http://schemas.microsoft.com/office/drawing/2014/main" id="{E1FEED50-0F56-4304-890D-0872673AC9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888954"/>
              </p:ext>
            </p:extLst>
          </p:nvPr>
        </p:nvGraphicFramePr>
        <p:xfrm>
          <a:off x="1130270" y="2479246"/>
          <a:ext cx="9604375" cy="37183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33349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333FB34-E54B-4710-9DAE-6EE03861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041944-13B4-40E3-A9D5-25B333EB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B85E289-5ADE-4F02-B917-9C9D9B04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FDF9410-E530-4E71-A2C0-4C24B48964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2FB9CC-BA7A-429B-A45C-B549EC7F8376}"/>
              </a:ext>
            </a:extLst>
          </p:cNvPr>
          <p:cNvSpPr txBox="1"/>
          <p:nvPr/>
        </p:nvSpPr>
        <p:spPr>
          <a:xfrm>
            <a:off x="1752966" y="1427304"/>
            <a:ext cx="8686800" cy="3262258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Questions?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3268B1E-8861-4702-9529-5A8FB23A6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109475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C6646AE-8FD6-411E-8640-6CCB250D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752966" y="4934078"/>
            <a:ext cx="8686800" cy="0"/>
          </a:xfrm>
          <a:prstGeom prst="line">
            <a:avLst/>
          </a:prstGeom>
          <a:ln w="3810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99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6333FB34-E54B-4710-9DAE-6EE03861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2" name="Picture 45">
            <a:extLst>
              <a:ext uri="{FF2B5EF4-FFF2-40B4-BE49-F238E27FC236}">
                <a16:creationId xmlns:a16="http://schemas.microsoft.com/office/drawing/2014/main" id="{29041944-13B4-40E3-A9D5-25B333EB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73" name="Straight Connector 47">
            <a:extLst>
              <a:ext uri="{FF2B5EF4-FFF2-40B4-BE49-F238E27FC236}">
                <a16:creationId xmlns:a16="http://schemas.microsoft.com/office/drawing/2014/main" id="{5B85E289-5ADE-4F02-B917-9C9D9B04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74" name="Rectangle 49">
            <a:extLst>
              <a:ext uri="{FF2B5EF4-FFF2-40B4-BE49-F238E27FC236}">
                <a16:creationId xmlns:a16="http://schemas.microsoft.com/office/drawing/2014/main" id="{29C51009-A09A-4689-8E6C-F8FC99E6A8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EC65442-F244-409C-BF44-C5D6472E81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199"/>
            <a:ext cx="0" cy="429768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1">
            <a:extLst>
              <a:ext uri="{FF2B5EF4-FFF2-40B4-BE49-F238E27FC236}">
                <a16:creationId xmlns:a16="http://schemas.microsoft.com/office/drawing/2014/main" id="{B79D03E4-5C66-4FDF-84EF-47162EFA7BF7}"/>
              </a:ext>
            </a:extLst>
          </p:cNvPr>
          <p:cNvSpPr txBox="1"/>
          <p:nvPr/>
        </p:nvSpPr>
        <p:spPr>
          <a:xfrm>
            <a:off x="4885151" y="1600199"/>
            <a:ext cx="6169703" cy="42976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A tool designed specifically to find vulnerabilities in web applications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It is known as a “man-in-the-middle proxy”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/>
              <a:t>Completely free and open source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AFD29D-059F-4B18-A139-BC22C5881931}"/>
              </a:ext>
            </a:extLst>
          </p:cNvPr>
          <p:cNvSpPr txBox="1"/>
          <p:nvPr/>
        </p:nvSpPr>
        <p:spPr>
          <a:xfrm>
            <a:off x="4284617" y="400594"/>
            <a:ext cx="3631473" cy="3955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</a:pPr>
            <a:r>
              <a:rPr lang="en-US" dirty="0"/>
              <a:t>What is OWASP ZAP?</a:t>
            </a:r>
          </a:p>
        </p:txBody>
      </p:sp>
    </p:spTree>
    <p:extLst>
      <p:ext uri="{BB962C8B-B14F-4D97-AF65-F5344CB8AC3E}">
        <p14:creationId xmlns:p14="http://schemas.microsoft.com/office/powerpoint/2010/main" val="661392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30B326A-C054-4820-AFCA-FCB009ABC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265DFC7-1B2A-4A32-9C43-C48EA6FF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53B328C-A402-44DE-AABB-9BFBB6617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96B667FE-D871-45FE-A63C-783724435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6" r="9093" b="4515"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035DA88-5E88-4A1D-AF31-FB3C246A5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6DFFE7-8A79-4E1B-B320-9EE63FD56EDC}"/>
              </a:ext>
            </a:extLst>
          </p:cNvPr>
          <p:cNvSpPr txBox="1"/>
          <p:nvPr/>
        </p:nvSpPr>
        <p:spPr>
          <a:xfrm>
            <a:off x="1304017" y="804520"/>
            <a:ext cx="6815731" cy="10492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200" cap="all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Seven Features that make ZAP a great tool for application security testing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7F6F4F-EB24-4FE5-B232-4D41E38CA86B}"/>
              </a:ext>
            </a:extLst>
          </p:cNvPr>
          <p:cNvSpPr txBox="1"/>
          <p:nvPr/>
        </p:nvSpPr>
        <p:spPr>
          <a:xfrm>
            <a:off x="1304017" y="2015733"/>
            <a:ext cx="6815731" cy="40212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571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Ajax Spidering</a:t>
            </a:r>
          </a:p>
          <a:p>
            <a:pPr marL="571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Fuzzing</a:t>
            </a:r>
          </a:p>
          <a:p>
            <a:pPr marL="571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Flexible Scan Policy Management</a:t>
            </a:r>
          </a:p>
          <a:p>
            <a:pPr marL="571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Interacting with ZAP Programmatically via the REST API</a:t>
            </a:r>
          </a:p>
          <a:p>
            <a:pPr marL="571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ZAP Jenkins Plugin</a:t>
            </a:r>
          </a:p>
          <a:p>
            <a:pPr marL="571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Web Socket testing</a:t>
            </a:r>
          </a:p>
          <a:p>
            <a:pPr marL="57150"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E"/>
                </a:solidFill>
              </a:rPr>
              <a:t>Highly Scriptable</a:t>
            </a:r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92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4000"/>
                <a:satMod val="80000"/>
                <a:lumMod val="106000"/>
              </a:schemeClr>
            </a:gs>
            <a:gs pos="100000">
              <a:schemeClr val="bg1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3">
            <a:extLst>
              <a:ext uri="{FF2B5EF4-FFF2-40B4-BE49-F238E27FC236}">
                <a16:creationId xmlns:a16="http://schemas.microsoft.com/office/drawing/2014/main" id="{6333FB34-E54B-4710-9DAE-6EE038612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Picture 25">
            <a:extLst>
              <a:ext uri="{FF2B5EF4-FFF2-40B4-BE49-F238E27FC236}">
                <a16:creationId xmlns:a16="http://schemas.microsoft.com/office/drawing/2014/main" id="{29041944-13B4-40E3-A9D5-25B333EBD2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36" name="Straight Connector 27">
            <a:extLst>
              <a:ext uri="{FF2B5EF4-FFF2-40B4-BE49-F238E27FC236}">
                <a16:creationId xmlns:a16="http://schemas.microsoft.com/office/drawing/2014/main" id="{5B85E289-5ADE-4F02-B917-9C9D9B044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29">
            <a:extLst>
              <a:ext uri="{FF2B5EF4-FFF2-40B4-BE49-F238E27FC236}">
                <a16:creationId xmlns:a16="http://schemas.microsoft.com/office/drawing/2014/main" id="{F63C748C-967B-4A7B-A90F-3EDD0F485A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3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1">
            <a:extLst>
              <a:ext uri="{FF2B5EF4-FFF2-40B4-BE49-F238E27FC236}">
                <a16:creationId xmlns:a16="http://schemas.microsoft.com/office/drawing/2014/main" id="{C0143637-4934-44E4-B909-BAF1E7B27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4062127" cy="685800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EB080D-DDF5-434A-A77B-162ACFA6056A}"/>
              </a:ext>
            </a:extLst>
          </p:cNvPr>
          <p:cNvSpPr txBox="1"/>
          <p:nvPr/>
        </p:nvSpPr>
        <p:spPr>
          <a:xfrm>
            <a:off x="849683" y="1240076"/>
            <a:ext cx="2880984" cy="4584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all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It’s Value!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CCBBE86-FACC-4CAF-A059-BA5BD7E6B21F}"/>
              </a:ext>
            </a:extLst>
          </p:cNvPr>
          <p:cNvSpPr/>
          <p:nvPr/>
        </p:nvSpPr>
        <p:spPr>
          <a:xfrm>
            <a:off x="4705594" y="1240077"/>
            <a:ext cx="6034827" cy="49164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Early-stage identification of vulnerabilities providing fewer last-minute surprises before a release</a:t>
            </a: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Provides detailed report of security vulnerabilities for an application</a:t>
            </a: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Faster mitigation of vulnerabilities</a:t>
            </a: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Reduces time to deliver new features or fixes to production</a:t>
            </a:r>
            <a:endParaRPr lang="en-US" dirty="0"/>
          </a:p>
          <a:p>
            <a:pPr indent="-228600" defTabSz="914400">
              <a:lnSpc>
                <a:spcPct val="120000"/>
              </a:lnSpc>
              <a:spcAft>
                <a:spcPts val="6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/>
              <a:t>Reduces the exploitability of existing defects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74298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30B326A-C054-4820-AFCA-FCB009ABC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22291"/>
            <a:ext cx="12192000" cy="250598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265DFC7-1B2A-4A32-9C43-C48EA6FF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29338"/>
            <a:ext cx="12192000" cy="74295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53B328C-A402-44DE-AABB-9BFBB6617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8142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5513E21-21B0-48DB-8CF1-35E43B33A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45405D-4BB2-403C-BF2F-91E39D7BF6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r="-1" b="15728"/>
          <a:stretch/>
        </p:blipFill>
        <p:spPr>
          <a:xfrm>
            <a:off x="20" y="10"/>
            <a:ext cx="12191675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26DA27-B398-4A22-AF11-889E7BFA3DB3}"/>
              </a:ext>
            </a:extLst>
          </p:cNvPr>
          <p:cNvSpPr txBox="1"/>
          <p:nvPr/>
        </p:nvSpPr>
        <p:spPr>
          <a:xfrm>
            <a:off x="4976636" y="992221"/>
            <a:ext cx="6247308" cy="4873558"/>
          </a:xfrm>
          <a:prstGeom prst="rect">
            <a:avLst/>
          </a:prstGeom>
        </p:spPr>
        <p:txBody>
          <a:bodyPr vert="horz" lIns="91440" tIns="45720" rIns="91440" bIns="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cap="all">
                <a:latin typeface="+mj-lt"/>
                <a:ea typeface="+mj-ea"/>
                <a:cs typeface="+mj-cs"/>
              </a:rPr>
              <a:t>How does  OWASP ZAP work?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80B8A35-DEA7-4D43-9DF8-90B4681D0F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600200"/>
            <a:ext cx="0" cy="3657600"/>
          </a:xfrm>
          <a:prstGeom prst="line">
            <a:avLst/>
          </a:prstGeom>
          <a:ln w="317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984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4187FD-95A7-4A2B-92F5-48CB93CDA8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504" t="5536" r="505" b="6359"/>
          <a:stretch/>
        </p:blipFill>
        <p:spPr>
          <a:xfrm>
            <a:off x="1713367" y="759116"/>
            <a:ext cx="8765266" cy="44334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599E218-239B-4066-9E52-CCD20DF5F99A}"/>
              </a:ext>
            </a:extLst>
          </p:cNvPr>
          <p:cNvGrpSpPr/>
          <p:nvPr/>
        </p:nvGrpSpPr>
        <p:grpSpPr>
          <a:xfrm>
            <a:off x="6839388" y="2589744"/>
            <a:ext cx="4001548" cy="855422"/>
            <a:chOff x="5553513" y="1207887"/>
            <a:chExt cx="4001548" cy="85542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D14529C9-8035-4192-B546-2EC7B20373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53513" y="1635598"/>
              <a:ext cx="1803632" cy="255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BDF065F-E19A-476C-A3A2-36E5AF688DF9}"/>
                </a:ext>
              </a:extLst>
            </p:cNvPr>
            <p:cNvSpPr/>
            <p:nvPr/>
          </p:nvSpPr>
          <p:spPr>
            <a:xfrm>
              <a:off x="7357145" y="1207887"/>
              <a:ext cx="2197916" cy="8554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2C9E2F7-3DF8-44EC-A0B6-4CB5634872DC}"/>
                </a:ext>
              </a:extLst>
            </p:cNvPr>
            <p:cNvSpPr txBox="1"/>
            <p:nvPr/>
          </p:nvSpPr>
          <p:spPr>
            <a:xfrm>
              <a:off x="7712977" y="1445098"/>
              <a:ext cx="14478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>
                  <a:solidFill>
                    <a:schemeClr val="bg1"/>
                  </a:solidFill>
                </a:rPr>
                <a:t>Select No unless you want to save project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13665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B3B1E1-7A3A-464F-8009-A080AA9D51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01" t="-1804" r="-1" b="3211"/>
          <a:stretch/>
        </p:blipFill>
        <p:spPr>
          <a:xfrm>
            <a:off x="1692423" y="493640"/>
            <a:ext cx="8807154" cy="48169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B2427B5-3F22-427C-8369-C7C6B68FE666}"/>
              </a:ext>
            </a:extLst>
          </p:cNvPr>
          <p:cNvGrpSpPr/>
          <p:nvPr/>
        </p:nvGrpSpPr>
        <p:grpSpPr>
          <a:xfrm>
            <a:off x="8305800" y="1607937"/>
            <a:ext cx="3982936" cy="855422"/>
            <a:chOff x="5572125" y="1207887"/>
            <a:chExt cx="3982936" cy="855422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8D08C6C7-FDAF-421F-B516-1DEE1D1BBD7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2125" y="1498741"/>
              <a:ext cx="1785020" cy="136857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6B2EF54-8CE9-46CD-A4A0-0C6BDC15118E}"/>
                </a:ext>
              </a:extLst>
            </p:cNvPr>
            <p:cNvSpPr/>
            <p:nvPr/>
          </p:nvSpPr>
          <p:spPr>
            <a:xfrm>
              <a:off x="7357145" y="1207887"/>
              <a:ext cx="2197916" cy="8554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B5A8455-F9F8-4BA8-83EB-E879DB939F87}"/>
                </a:ext>
              </a:extLst>
            </p:cNvPr>
            <p:cNvSpPr txBox="1"/>
            <p:nvPr/>
          </p:nvSpPr>
          <p:spPr>
            <a:xfrm>
              <a:off x="7712977" y="1445098"/>
              <a:ext cx="14478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50" dirty="0"/>
                <a:t>3 Options to choose</a:t>
              </a:r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B25A2D-31C5-41A6-A539-45216AA8ADCC}"/>
              </a:ext>
            </a:extLst>
          </p:cNvPr>
          <p:cNvCxnSpPr>
            <a:cxnSpLocks/>
          </p:cNvCxnSpPr>
          <p:nvPr/>
        </p:nvCxnSpPr>
        <p:spPr>
          <a:xfrm flipH="1" flipV="1">
            <a:off x="5943599" y="846331"/>
            <a:ext cx="4280571" cy="97508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48C86D9C-9974-4122-BDC5-FAA87B8C1923}"/>
              </a:ext>
            </a:extLst>
          </p:cNvPr>
          <p:cNvSpPr/>
          <p:nvPr/>
        </p:nvSpPr>
        <p:spPr>
          <a:xfrm>
            <a:off x="5820593" y="780486"/>
            <a:ext cx="123006" cy="13169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60057C-A261-4DD6-B89D-384E5A479233}"/>
              </a:ext>
            </a:extLst>
          </p:cNvPr>
          <p:cNvCxnSpPr>
            <a:cxnSpLocks/>
          </p:cNvCxnSpPr>
          <p:nvPr/>
        </p:nvCxnSpPr>
        <p:spPr>
          <a:xfrm flipH="1" flipV="1">
            <a:off x="7572375" y="2113028"/>
            <a:ext cx="2594646" cy="7502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5C6F480-E81D-4DDA-8F8B-169716C7CF10}"/>
              </a:ext>
            </a:extLst>
          </p:cNvPr>
          <p:cNvSpPr txBox="1"/>
          <p:nvPr/>
        </p:nvSpPr>
        <p:spPr>
          <a:xfrm>
            <a:off x="2362200" y="1666316"/>
            <a:ext cx="1962150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Tree Window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0476B9-11DC-4E3F-B08A-5D0890C1E07A}"/>
              </a:ext>
            </a:extLst>
          </p:cNvPr>
          <p:cNvSpPr txBox="1"/>
          <p:nvPr/>
        </p:nvSpPr>
        <p:spPr>
          <a:xfrm>
            <a:off x="3124199" y="3942791"/>
            <a:ext cx="2819399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Information Window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4CEE2A-B180-4A54-9F6E-95AF18D8B6EB}"/>
              </a:ext>
            </a:extLst>
          </p:cNvPr>
          <p:cNvSpPr txBox="1"/>
          <p:nvPr/>
        </p:nvSpPr>
        <p:spPr>
          <a:xfrm>
            <a:off x="8602369" y="2512769"/>
            <a:ext cx="2594646" cy="3693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Workspace Window</a:t>
            </a:r>
          </a:p>
        </p:txBody>
      </p:sp>
    </p:spTree>
    <p:extLst>
      <p:ext uri="{BB962C8B-B14F-4D97-AF65-F5344CB8AC3E}">
        <p14:creationId xmlns:p14="http://schemas.microsoft.com/office/powerpoint/2010/main" val="660891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FBA873-59F9-4263-8537-B05E24D273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78" b="3611"/>
          <a:stretch/>
        </p:blipFill>
        <p:spPr>
          <a:xfrm>
            <a:off x="1383052" y="536720"/>
            <a:ext cx="9425895" cy="509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881711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9D5"/>
      </a:lt2>
      <a:accent1>
        <a:srgbClr val="FB8C29"/>
      </a:accent1>
      <a:accent2>
        <a:srgbClr val="F2C351"/>
      </a:accent2>
      <a:accent3>
        <a:srgbClr val="D0CBA5"/>
      </a:accent3>
      <a:accent4>
        <a:srgbClr val="A2C476"/>
      </a:accent4>
      <a:accent5>
        <a:srgbClr val="57C293"/>
      </a:accent5>
      <a:accent6>
        <a:srgbClr val="06BFDE"/>
      </a:accent6>
      <a:hlink>
        <a:srgbClr val="FBAE29"/>
      </a:hlink>
      <a:folHlink>
        <a:srgbClr val="EDC47E"/>
      </a:folHlink>
    </a:clrScheme>
    <a:fontScheme name="Gallery">
      <a:majorFont>
        <a:latin typeface="Rockwell" panose="020606030202050204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BB5F5D82-B5E9-469E-A815-C655ED4AF24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198</Words>
  <Application>Microsoft Office PowerPoint</Application>
  <PresentationFormat>Widescreen</PresentationFormat>
  <Paragraphs>39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3" baseType="lpstr">
      <vt:lpstr>Arial</vt:lpstr>
      <vt:lpstr>Rockwell</vt:lpstr>
      <vt:lpstr>Gallery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HARRIS</dc:creator>
  <cp:lastModifiedBy>MICHAEL HARRIS</cp:lastModifiedBy>
  <cp:revision>5</cp:revision>
  <dcterms:created xsi:type="dcterms:W3CDTF">2020-04-21T21:29:03Z</dcterms:created>
  <dcterms:modified xsi:type="dcterms:W3CDTF">2020-04-30T21:31:15Z</dcterms:modified>
</cp:coreProperties>
</file>